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rchitects Daughter"/>
      <p:regular r:id="rId17"/>
    </p:embeddedFont>
    <p:embeddedFont>
      <p:font typeface="Walter Turncoat"/>
      <p:regular r:id="rId18"/>
    </p:embeddedFont>
    <p:embeddedFont>
      <p:font typeface="Give You Glory"/>
      <p:regular r:id="rId19"/>
    </p:embeddedFont>
    <p:embeddedFont>
      <p:font typeface="Indie Flower"/>
      <p:regular r:id="rId20"/>
    </p:embeddedFont>
    <p:embeddedFont>
      <p:font typeface="Happy Monkey"/>
      <p:regular r:id="rId21"/>
    </p:embeddedFont>
    <p:embeddedFont>
      <p:font typeface="Crafty Girls"/>
      <p:regular r:id="rId22"/>
    </p:embeddedFont>
    <p:embeddedFont>
      <p:font typeface="Roboto"/>
      <p:regular r:id="rId23"/>
      <p:bold r:id="rId24"/>
      <p:italic r:id="rId25"/>
      <p:boldItalic r:id="rId26"/>
    </p:embeddedFont>
    <p:embeddedFont>
      <p:font typeface="Playfair Display"/>
      <p:regular r:id="rId27"/>
      <p:bold r:id="rId28"/>
      <p:italic r:id="rId29"/>
      <p:boldItalic r:id="rId30"/>
    </p:embeddedFont>
    <p:embeddedFont>
      <p:font typeface="Amatic SC"/>
      <p:regular r:id="rId31"/>
      <p:bold r:id="rId32"/>
    </p:embeddedFont>
    <p:embeddedFont>
      <p:font typeface="Lato"/>
      <p:regular r:id="rId33"/>
      <p:bold r:id="rId34"/>
      <p:italic r:id="rId35"/>
      <p:boldItalic r:id="rId36"/>
    </p:embeddedFont>
    <p:embeddedFont>
      <p:font typeface="Gloria Hallelujah"/>
      <p:regular r:id="rId37"/>
    </p:embeddedFont>
    <p:embeddedFont>
      <p:font typeface="Assistant"/>
      <p:regular r:id="rId38"/>
      <p:bold r:id="rId39"/>
    </p:embeddedFont>
    <p:embeddedFont>
      <p:font typeface="Oswald"/>
      <p:regular r:id="rId40"/>
      <p:bold r:id="rId41"/>
    </p:embeddedFont>
    <p:embeddedFont>
      <p:font typeface="Satisfy"/>
      <p:regular r:id="rId42"/>
    </p:embeddedFont>
    <p:embeddedFont>
      <p:font typeface="Special Elite"/>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font" Target="fonts/IndieFlower-regular.fntdata"/><Relationship Id="rId42" Type="http://schemas.openxmlformats.org/officeDocument/2006/relationships/font" Target="fonts/Satisfy-regular.fntdata"/><Relationship Id="rId41" Type="http://schemas.openxmlformats.org/officeDocument/2006/relationships/font" Target="fonts/Oswald-bold.fntdata"/><Relationship Id="rId22" Type="http://schemas.openxmlformats.org/officeDocument/2006/relationships/font" Target="fonts/CraftyGirls-regular.fntdata"/><Relationship Id="rId21" Type="http://schemas.openxmlformats.org/officeDocument/2006/relationships/font" Target="fonts/HappyMonkey-regular.fntdata"/><Relationship Id="rId43" Type="http://schemas.openxmlformats.org/officeDocument/2006/relationships/font" Target="fonts/SpecialElite-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maticSC-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AmaticSC-bold.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GloriaHallelujah-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font" Target="fonts/ArchitectsDaughter-regular.fntdata"/><Relationship Id="rId39" Type="http://schemas.openxmlformats.org/officeDocument/2006/relationships/font" Target="fonts/Assistant-bold.fntdata"/><Relationship Id="rId16" Type="http://schemas.openxmlformats.org/officeDocument/2006/relationships/slide" Target="slides/slide11.xml"/><Relationship Id="rId38" Type="http://schemas.openxmlformats.org/officeDocument/2006/relationships/font" Target="fonts/Assistant-regular.fntdata"/><Relationship Id="rId19" Type="http://schemas.openxmlformats.org/officeDocument/2006/relationships/font" Target="fonts/GiveYouGlory-regular.fntdata"/><Relationship Id="rId18" Type="http://schemas.openxmlformats.org/officeDocument/2006/relationships/font" Target="fonts/WalterTurnco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215e734cd_1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215e734cd_1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215e734cd_1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215e734cd_1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215e734cd_1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215e734cd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215e734cd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215e734cd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215e734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215e734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215e734cd_1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215e734cd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215e734cd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215e734cd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215e734cd_1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215e734cd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215e734cd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215e734cd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215e734cd_1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215e734cd_1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lstiernagle@nrheg.k12.mn.us" TargetMode="External"/><Relationship Id="rId4" Type="http://schemas.openxmlformats.org/officeDocument/2006/relationships/hyperlink" Target="mailto:bkrohn@nrheg.k12.mn.us" TargetMode="External"/><Relationship Id="rId5" Type="http://schemas.openxmlformats.org/officeDocument/2006/relationships/hyperlink" Target="mailto:bbethke@nrheg.k12.mn.us" TargetMode="External"/><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danderson@nrheg.k12.mn.us" TargetMode="External"/><Relationship Id="rId4" Type="http://schemas.openxmlformats.org/officeDocument/2006/relationships/hyperlink" Target="mailto:dbunn@nrheg.k12.mn.us" TargetMode="External"/><Relationship Id="rId5" Type="http://schemas.openxmlformats.org/officeDocument/2006/relationships/hyperlink" Target="mailto:cpetsinger@nrheg.k21.mn"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dc.gov/coronavirus/2019-ncov/community/schools-childcare/talking-with-children.html" TargetMode="External"/><Relationship Id="rId4" Type="http://schemas.openxmlformats.org/officeDocument/2006/relationships/hyperlink" Target="https://www.cdc.gov/coronavirus/2019-ncov/prepare/managing-stress-anxiety.html" TargetMode="External"/><Relationship Id="rId5" Type="http://schemas.openxmlformats.org/officeDocument/2006/relationships/hyperlink" Target="https://www.colorincolorado.org/coronavirus" TargetMode="External"/><Relationship Id="rId6" Type="http://schemas.openxmlformats.org/officeDocument/2006/relationships/hyperlink" Target="https://whatmomslove.com/kids/active-indoor-games-activities-for-kids-to-burn-energy/" TargetMode="External"/><Relationship Id="rId7" Type="http://schemas.openxmlformats.org/officeDocument/2006/relationships/hyperlink" Target="https://gozen.com/50-calm-down-ideas-to-try-with-kids-of-all-ag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375" y="1187875"/>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NRHEG Student Resources</a:t>
            </a:r>
            <a:endParaRPr>
              <a:latin typeface="Architects Daughter"/>
              <a:ea typeface="Architects Daughter"/>
              <a:cs typeface="Architects Daughter"/>
              <a:sym typeface="Architects Daughter"/>
            </a:endParaRPr>
          </a:p>
        </p:txBody>
      </p:sp>
      <p:sp>
        <p:nvSpPr>
          <p:cNvPr id="60" name="Google Shape;60;p13"/>
          <p:cNvSpPr txBox="1"/>
          <p:nvPr>
            <p:ph idx="1" type="subTitle"/>
          </p:nvPr>
        </p:nvSpPr>
        <p:spPr>
          <a:xfrm>
            <a:off x="3096300" y="2957523"/>
            <a:ext cx="2951400" cy="101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loria Hallelujah"/>
                <a:ea typeface="Gloria Hallelujah"/>
                <a:cs typeface="Gloria Hallelujah"/>
                <a:sym typeface="Gloria Hallelujah"/>
              </a:rPr>
              <a:t>We are STILL here for you...just in a different sort of way :)</a:t>
            </a:r>
            <a:endParaRPr>
              <a:latin typeface="Gloria Hallelujah"/>
              <a:ea typeface="Gloria Hallelujah"/>
              <a:cs typeface="Gloria Hallelujah"/>
              <a:sym typeface="Gloria Hallelujah"/>
            </a:endParaRPr>
          </a:p>
        </p:txBody>
      </p:sp>
      <p:pic>
        <p:nvPicPr>
          <p:cNvPr id="61" name="Google Shape;61;p13"/>
          <p:cNvPicPr preferRelativeResize="0"/>
          <p:nvPr/>
        </p:nvPicPr>
        <p:blipFill>
          <a:blip r:embed="rId3">
            <a:alphaModFix/>
          </a:blip>
          <a:stretch>
            <a:fillRect/>
          </a:stretch>
        </p:blipFill>
        <p:spPr>
          <a:xfrm rot="1425123">
            <a:off x="6297559" y="-155300"/>
            <a:ext cx="3077182" cy="60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490250" y="526350"/>
            <a:ext cx="2210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accent3"/>
                </a:solidFill>
                <a:latin typeface="Happy Monkey"/>
                <a:ea typeface="Happy Monkey"/>
                <a:cs typeface="Happy Monkey"/>
                <a:sym typeface="Happy Monkey"/>
              </a:rPr>
              <a:t>Mindfulness is a powerful tool. We can spend a lot of our time worrying about the past or worrying about the future.</a:t>
            </a:r>
            <a:endParaRPr sz="1600">
              <a:solidFill>
                <a:schemeClr val="accent3"/>
              </a:solidFill>
              <a:latin typeface="Happy Monkey"/>
              <a:ea typeface="Happy Monkey"/>
              <a:cs typeface="Happy Monkey"/>
              <a:sym typeface="Happy Monkey"/>
            </a:endParaRPr>
          </a:p>
          <a:p>
            <a:pPr indent="0" lvl="0" marL="0" rtl="0" algn="l">
              <a:spcBef>
                <a:spcPts val="0"/>
              </a:spcBef>
              <a:spcAft>
                <a:spcPts val="0"/>
              </a:spcAft>
              <a:buNone/>
            </a:pPr>
            <a:r>
              <a:t/>
            </a:r>
            <a:endParaRPr sz="1600">
              <a:solidFill>
                <a:srgbClr val="000000"/>
              </a:solidFill>
              <a:latin typeface="Happy Monkey"/>
              <a:ea typeface="Happy Monkey"/>
              <a:cs typeface="Happy Monkey"/>
              <a:sym typeface="Happy Monkey"/>
            </a:endParaRPr>
          </a:p>
          <a:p>
            <a:pPr indent="0" lvl="0" marL="0" rtl="0" algn="l">
              <a:spcBef>
                <a:spcPts val="0"/>
              </a:spcBef>
              <a:spcAft>
                <a:spcPts val="0"/>
              </a:spcAft>
              <a:buNone/>
            </a:pPr>
            <a:r>
              <a:rPr lang="en" sz="1600">
                <a:solidFill>
                  <a:schemeClr val="accent6"/>
                </a:solidFill>
                <a:latin typeface="Happy Monkey"/>
                <a:ea typeface="Happy Monkey"/>
                <a:cs typeface="Happy Monkey"/>
                <a:sym typeface="Happy Monkey"/>
              </a:rPr>
              <a:t>Find  time throughout your day to be in the PRESENT MOMENT</a:t>
            </a:r>
            <a:endParaRPr>
              <a:solidFill>
                <a:schemeClr val="accent6"/>
              </a:solidFill>
            </a:endParaRPr>
          </a:p>
        </p:txBody>
      </p:sp>
      <p:pic>
        <p:nvPicPr>
          <p:cNvPr id="120" name="Google Shape;120;p22"/>
          <p:cNvPicPr preferRelativeResize="0"/>
          <p:nvPr/>
        </p:nvPicPr>
        <p:blipFill>
          <a:blip r:embed="rId3">
            <a:alphaModFix/>
          </a:blip>
          <a:stretch>
            <a:fillRect/>
          </a:stretch>
        </p:blipFill>
        <p:spPr>
          <a:xfrm>
            <a:off x="3067050" y="152400"/>
            <a:ext cx="3133256" cy="4838699"/>
          </a:xfrm>
          <a:prstGeom prst="rect">
            <a:avLst/>
          </a:prstGeom>
          <a:noFill/>
          <a:ln>
            <a:noFill/>
          </a:ln>
        </p:spPr>
      </p:pic>
      <p:sp>
        <p:nvSpPr>
          <p:cNvPr id="121" name="Google Shape;121;p22"/>
          <p:cNvSpPr txBox="1"/>
          <p:nvPr/>
        </p:nvSpPr>
        <p:spPr>
          <a:xfrm>
            <a:off x="6397225" y="1141500"/>
            <a:ext cx="2389500" cy="28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Happy Monkey"/>
                <a:ea typeface="Happy Monkey"/>
                <a:cs typeface="Happy Monkey"/>
                <a:sym typeface="Happy Monkey"/>
              </a:rPr>
              <a:t>Let Liz, Brooke or Bre know if you would like any other mindfulness ideas!  Look for more tips on mindfulness to be posted by us on the school website!  </a:t>
            </a:r>
            <a:endParaRPr sz="1800">
              <a:solidFill>
                <a:schemeClr val="lt1"/>
              </a:solidFill>
              <a:latin typeface="Happy Monkey"/>
              <a:ea typeface="Happy Monkey"/>
              <a:cs typeface="Happy Monkey"/>
              <a:sym typeface="Happy Monke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latin typeface="Satisfy"/>
                <a:ea typeface="Satisfy"/>
                <a:cs typeface="Satisfy"/>
                <a:sym typeface="Satisfy"/>
              </a:rPr>
              <a:t>Remember...</a:t>
            </a:r>
            <a:endParaRPr sz="6000">
              <a:latin typeface="Satisfy"/>
              <a:ea typeface="Satisfy"/>
              <a:cs typeface="Satisfy"/>
              <a:sym typeface="Satisfy"/>
            </a:endParaRPr>
          </a:p>
        </p:txBody>
      </p:sp>
      <p:sp>
        <p:nvSpPr>
          <p:cNvPr id="127" name="Google Shape;127;p23"/>
          <p:cNvSpPr txBox="1"/>
          <p:nvPr>
            <p:ph idx="2" type="body"/>
          </p:nvPr>
        </p:nvSpPr>
        <p:spPr>
          <a:xfrm>
            <a:off x="4960925" y="525000"/>
            <a:ext cx="3837000" cy="409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loria Hallelujah"/>
                <a:ea typeface="Gloria Hallelujah"/>
                <a:cs typeface="Gloria Hallelujah"/>
                <a:sym typeface="Gloria Hallelujah"/>
              </a:rPr>
              <a:t>Take care of yourself</a:t>
            </a:r>
            <a:endParaRPr>
              <a:latin typeface="Gloria Hallelujah"/>
              <a:ea typeface="Gloria Hallelujah"/>
              <a:cs typeface="Gloria Hallelujah"/>
              <a:sym typeface="Gloria Hallelujah"/>
            </a:endParaRPr>
          </a:p>
          <a:p>
            <a:pPr indent="0" lvl="0" marL="0" rtl="0" algn="l">
              <a:spcBef>
                <a:spcPts val="1600"/>
              </a:spcBef>
              <a:spcAft>
                <a:spcPts val="0"/>
              </a:spcAft>
              <a:buNone/>
            </a:pPr>
            <a:r>
              <a:rPr lang="en">
                <a:latin typeface="Happy Monkey"/>
                <a:ea typeface="Happy Monkey"/>
                <a:cs typeface="Happy Monkey"/>
                <a:sym typeface="Happy Monkey"/>
              </a:rPr>
              <a:t>Take care of your family</a:t>
            </a:r>
            <a:endParaRPr>
              <a:latin typeface="Happy Monkey"/>
              <a:ea typeface="Happy Monkey"/>
              <a:cs typeface="Happy Monkey"/>
              <a:sym typeface="Happy Monkey"/>
            </a:endParaRPr>
          </a:p>
          <a:p>
            <a:pPr indent="0" lvl="0" marL="0" rtl="0" algn="l">
              <a:spcBef>
                <a:spcPts val="1600"/>
              </a:spcBef>
              <a:spcAft>
                <a:spcPts val="0"/>
              </a:spcAft>
              <a:buNone/>
            </a:pPr>
            <a:r>
              <a:rPr lang="en">
                <a:latin typeface="Crafty Girls"/>
                <a:ea typeface="Crafty Girls"/>
                <a:cs typeface="Crafty Girls"/>
                <a:sym typeface="Crafty Girls"/>
              </a:rPr>
              <a:t>Do something kind for someone else</a:t>
            </a:r>
            <a:endParaRPr>
              <a:latin typeface="Crafty Girls"/>
              <a:ea typeface="Crafty Girls"/>
              <a:cs typeface="Crafty Girls"/>
              <a:sym typeface="Crafty Girls"/>
            </a:endParaRPr>
          </a:p>
          <a:p>
            <a:pPr indent="0" lvl="0" marL="0" rtl="0" algn="l">
              <a:spcBef>
                <a:spcPts val="1600"/>
              </a:spcBef>
              <a:spcAft>
                <a:spcPts val="0"/>
              </a:spcAft>
              <a:buNone/>
            </a:pPr>
            <a:r>
              <a:rPr lang="en">
                <a:latin typeface="Indie Flower"/>
                <a:ea typeface="Indie Flower"/>
                <a:cs typeface="Indie Flower"/>
                <a:sym typeface="Indie Flower"/>
              </a:rPr>
              <a:t>Reach out for help when you need it</a:t>
            </a:r>
            <a:endParaRPr>
              <a:latin typeface="Indie Flower"/>
              <a:ea typeface="Indie Flower"/>
              <a:cs typeface="Indie Flower"/>
              <a:sym typeface="Indie Flower"/>
            </a:endParaRPr>
          </a:p>
          <a:p>
            <a:pPr indent="0" lvl="0" marL="0" rtl="0" algn="l">
              <a:spcBef>
                <a:spcPts val="1600"/>
              </a:spcBef>
              <a:spcAft>
                <a:spcPts val="0"/>
              </a:spcAft>
              <a:buNone/>
            </a:pPr>
            <a:r>
              <a:rPr lang="en">
                <a:latin typeface="Special Elite"/>
                <a:ea typeface="Special Elite"/>
                <a:cs typeface="Special Elite"/>
                <a:sym typeface="Special Elite"/>
              </a:rPr>
              <a:t>Be a nice human</a:t>
            </a:r>
            <a:endParaRPr>
              <a:latin typeface="Special Elite"/>
              <a:ea typeface="Special Elite"/>
              <a:cs typeface="Special Elite"/>
              <a:sym typeface="Special Elite"/>
            </a:endParaRPr>
          </a:p>
          <a:p>
            <a:pPr indent="0" lvl="0" marL="0" rtl="0" algn="l">
              <a:spcBef>
                <a:spcPts val="1600"/>
              </a:spcBef>
              <a:spcAft>
                <a:spcPts val="1600"/>
              </a:spcAft>
              <a:buNone/>
            </a:pPr>
            <a:r>
              <a:rPr lang="en">
                <a:latin typeface="Walter Turncoat"/>
                <a:ea typeface="Walter Turncoat"/>
                <a:cs typeface="Walter Turncoat"/>
                <a:sym typeface="Walter Turncoat"/>
              </a:rPr>
              <a:t>We are all in this together and we will get through this together!</a:t>
            </a:r>
            <a:endParaRPr>
              <a:latin typeface="Walter Turncoat"/>
              <a:ea typeface="Walter Turncoat"/>
              <a:cs typeface="Walter Turncoat"/>
              <a:sym typeface="Walter Turncoat"/>
            </a:endParaRPr>
          </a:p>
        </p:txBody>
      </p:sp>
      <p:pic>
        <p:nvPicPr>
          <p:cNvPr id="128" name="Google Shape;128;p23"/>
          <p:cNvPicPr preferRelativeResize="0"/>
          <p:nvPr/>
        </p:nvPicPr>
        <p:blipFill>
          <a:blip r:embed="rId3">
            <a:alphaModFix amt="13000"/>
          </a:blip>
          <a:stretch>
            <a:fillRect/>
          </a:stretch>
        </p:blipFill>
        <p:spPr>
          <a:xfrm>
            <a:off x="450363" y="750100"/>
            <a:ext cx="3675475" cy="364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517850"/>
            <a:ext cx="6528300" cy="144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Architects Daughter"/>
                <a:ea typeface="Architects Daughter"/>
                <a:cs typeface="Architects Daughter"/>
                <a:sym typeface="Architects Daughter"/>
              </a:rPr>
              <a:t>We are here for you and would love to connect!</a:t>
            </a:r>
            <a:endParaRPr sz="4000">
              <a:latin typeface="Architects Daughter"/>
              <a:ea typeface="Architects Daughter"/>
              <a:cs typeface="Architects Daughter"/>
              <a:sym typeface="Architects Daughter"/>
            </a:endParaRPr>
          </a:p>
        </p:txBody>
      </p:sp>
      <p:sp>
        <p:nvSpPr>
          <p:cNvPr id="67" name="Google Shape;67;p14"/>
          <p:cNvSpPr txBox="1"/>
          <p:nvPr>
            <p:ph idx="1" type="body"/>
          </p:nvPr>
        </p:nvSpPr>
        <p:spPr>
          <a:xfrm>
            <a:off x="359850" y="1887500"/>
            <a:ext cx="8424300" cy="2775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lang="en" sz="1500"/>
              <a:t>Secondary School Counselor | </a:t>
            </a:r>
            <a:r>
              <a:rPr b="1" lang="en" sz="1500"/>
              <a:t>Liz Stiernagle</a:t>
            </a:r>
            <a:r>
              <a:rPr lang="en" sz="1500"/>
              <a:t> | </a:t>
            </a:r>
            <a:r>
              <a:rPr lang="en" sz="1500" u="sng">
                <a:solidFill>
                  <a:schemeClr val="hlink"/>
                </a:solidFill>
                <a:hlinkClick r:id="rId3"/>
              </a:rPr>
              <a:t>lstiernagle@nrheg.k12.mn.us</a:t>
            </a:r>
            <a:r>
              <a:rPr lang="en" sz="1500"/>
              <a:t> | 507.417.2608</a:t>
            </a:r>
            <a:endParaRPr sz="1500"/>
          </a:p>
          <a:p>
            <a:pPr indent="0" lvl="0" marL="0" rtl="0" algn="l">
              <a:lnSpc>
                <a:spcPct val="150000"/>
              </a:lnSpc>
              <a:spcBef>
                <a:spcPts val="0"/>
              </a:spcBef>
              <a:spcAft>
                <a:spcPts val="0"/>
              </a:spcAft>
              <a:buNone/>
            </a:pPr>
            <a:r>
              <a:rPr lang="en" sz="1500"/>
              <a:t>District School Social Worker | </a:t>
            </a:r>
            <a:r>
              <a:rPr b="1" lang="en" sz="1500"/>
              <a:t>Brooke Krohn</a:t>
            </a:r>
            <a:r>
              <a:rPr lang="en" sz="1500"/>
              <a:t> | </a:t>
            </a:r>
            <a:r>
              <a:rPr lang="en" sz="1500" u="sng">
                <a:solidFill>
                  <a:schemeClr val="hlink"/>
                </a:solidFill>
                <a:hlinkClick r:id="rId4"/>
              </a:rPr>
              <a:t>bkrohn@nrheg.k12.mn.us</a:t>
            </a:r>
            <a:r>
              <a:rPr lang="en" sz="1500"/>
              <a:t> | 507.417.2645</a:t>
            </a:r>
            <a:endParaRPr sz="1500"/>
          </a:p>
          <a:p>
            <a:pPr indent="0" lvl="0" marL="0" rtl="0" algn="l">
              <a:lnSpc>
                <a:spcPct val="150000"/>
              </a:lnSpc>
              <a:spcBef>
                <a:spcPts val="0"/>
              </a:spcBef>
              <a:spcAft>
                <a:spcPts val="0"/>
              </a:spcAft>
              <a:buNone/>
            </a:pPr>
            <a:r>
              <a:rPr lang="en" sz="1500"/>
              <a:t>Elementary Family Service Coordinator | </a:t>
            </a:r>
            <a:r>
              <a:rPr b="1" lang="en" sz="1500"/>
              <a:t>Bre Bethke</a:t>
            </a:r>
            <a:r>
              <a:rPr lang="en" sz="1500"/>
              <a:t> | </a:t>
            </a:r>
            <a:r>
              <a:rPr lang="en" sz="1500" u="sng">
                <a:solidFill>
                  <a:schemeClr val="hlink"/>
                </a:solidFill>
                <a:hlinkClick r:id="rId5"/>
              </a:rPr>
              <a:t>bbethke@nrheg.k12.mn.us</a:t>
            </a:r>
            <a:r>
              <a:rPr lang="en" sz="1500"/>
              <a:t> | 507.416.2139</a:t>
            </a:r>
            <a:endParaRPr sz="1500"/>
          </a:p>
          <a:p>
            <a:pPr indent="0" lvl="0" marL="0" rtl="0" algn="l">
              <a:lnSpc>
                <a:spcPct val="150000"/>
              </a:lnSpc>
              <a:spcBef>
                <a:spcPts val="0"/>
              </a:spcBef>
              <a:spcAft>
                <a:spcPts val="0"/>
              </a:spcAft>
              <a:buNone/>
            </a:pPr>
            <a:r>
              <a:t/>
            </a:r>
            <a:endParaRPr sz="1500"/>
          </a:p>
          <a:p>
            <a:pPr indent="0" lvl="0" marL="0" rtl="0" algn="l">
              <a:lnSpc>
                <a:spcPct val="150000"/>
              </a:lnSpc>
              <a:spcBef>
                <a:spcPts val="0"/>
              </a:spcBef>
              <a:spcAft>
                <a:spcPts val="0"/>
              </a:spcAft>
              <a:buNone/>
            </a:pPr>
            <a:r>
              <a:rPr b="1" lang="en" sz="1500">
                <a:latin typeface="Give You Glory"/>
                <a:ea typeface="Give You Glory"/>
                <a:cs typeface="Give You Glory"/>
                <a:sym typeface="Give You Glory"/>
              </a:rPr>
              <a:t>If you call us and we don’t answer, please leave us a message and we will call you back!  The number we call you back from may not be the school’s number, but rather our google voice number. </a:t>
            </a:r>
            <a:endParaRPr b="1" sz="1500">
              <a:latin typeface="Give You Glory"/>
              <a:ea typeface="Give You Glory"/>
              <a:cs typeface="Give You Glory"/>
              <a:sym typeface="Give You Glory"/>
            </a:endParaRPr>
          </a:p>
          <a:p>
            <a:pPr indent="0" lvl="0" marL="0" rtl="0" algn="l">
              <a:lnSpc>
                <a:spcPct val="150000"/>
              </a:lnSpc>
              <a:spcBef>
                <a:spcPts val="0"/>
              </a:spcBef>
              <a:spcAft>
                <a:spcPts val="0"/>
              </a:spcAft>
              <a:buNone/>
            </a:pPr>
            <a:r>
              <a:t/>
            </a:r>
            <a:endParaRPr sz="1500"/>
          </a:p>
          <a:p>
            <a:pPr indent="0" lvl="0" marL="0" rtl="0" algn="l">
              <a:lnSpc>
                <a:spcPct val="150000"/>
              </a:lnSpc>
              <a:spcBef>
                <a:spcPts val="0"/>
              </a:spcBef>
              <a:spcAft>
                <a:spcPts val="0"/>
              </a:spcAft>
              <a:buNone/>
            </a:pPr>
            <a:r>
              <a:t/>
            </a:r>
            <a:endParaRPr sz="1500"/>
          </a:p>
        </p:txBody>
      </p:sp>
      <p:pic>
        <p:nvPicPr>
          <p:cNvPr id="68" name="Google Shape;68;p14"/>
          <p:cNvPicPr preferRelativeResize="0"/>
          <p:nvPr/>
        </p:nvPicPr>
        <p:blipFill>
          <a:blip r:embed="rId6">
            <a:alphaModFix/>
          </a:blip>
          <a:stretch>
            <a:fillRect/>
          </a:stretch>
        </p:blipFill>
        <p:spPr>
          <a:xfrm>
            <a:off x="6786100" y="269650"/>
            <a:ext cx="1692998" cy="16929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91350"/>
            <a:ext cx="8520600" cy="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Architects Daughter"/>
                <a:ea typeface="Architects Daughter"/>
                <a:cs typeface="Architects Daughter"/>
                <a:sym typeface="Architects Daughter"/>
              </a:rPr>
              <a:t>Other school contacts...</a:t>
            </a:r>
            <a:endParaRPr sz="4800">
              <a:latin typeface="Architects Daughter"/>
              <a:ea typeface="Architects Daughter"/>
              <a:cs typeface="Architects Daughter"/>
              <a:sym typeface="Architects Daughter"/>
            </a:endParaRPr>
          </a:p>
        </p:txBody>
      </p:sp>
      <p:sp>
        <p:nvSpPr>
          <p:cNvPr id="74" name="Google Shape;74;p15"/>
          <p:cNvSpPr txBox="1"/>
          <p:nvPr>
            <p:ph idx="1" type="body"/>
          </p:nvPr>
        </p:nvSpPr>
        <p:spPr>
          <a:xfrm>
            <a:off x="311700" y="1639500"/>
            <a:ext cx="8520600" cy="29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Elementary Principal | </a:t>
            </a:r>
            <a:r>
              <a:rPr b="1" lang="en"/>
              <a:t>Doug Anderson</a:t>
            </a:r>
            <a:r>
              <a:rPr lang="en"/>
              <a:t> | </a:t>
            </a:r>
            <a:r>
              <a:rPr lang="en" u="sng">
                <a:solidFill>
                  <a:schemeClr val="hlink"/>
                </a:solidFill>
                <a:hlinkClick r:id="rId3"/>
              </a:rPr>
              <a:t>danderson@nrheg.k12.mn.us</a:t>
            </a:r>
            <a:endParaRPr/>
          </a:p>
          <a:p>
            <a:pPr indent="0" lvl="0" marL="0" rtl="0" algn="l">
              <a:spcBef>
                <a:spcPts val="1600"/>
              </a:spcBef>
              <a:spcAft>
                <a:spcPts val="0"/>
              </a:spcAft>
              <a:buNone/>
            </a:pPr>
            <a:r>
              <a:rPr lang="en"/>
              <a:t>Secondary Principal | </a:t>
            </a:r>
            <a:r>
              <a:rPr b="1" lang="en"/>
              <a:t>David Bunn</a:t>
            </a:r>
            <a:r>
              <a:rPr lang="en"/>
              <a:t> | </a:t>
            </a:r>
            <a:r>
              <a:rPr lang="en" u="sng">
                <a:solidFill>
                  <a:schemeClr val="hlink"/>
                </a:solidFill>
                <a:hlinkClick r:id="rId4"/>
              </a:rPr>
              <a:t>dbunn@nrheg.k12.mn.us</a:t>
            </a:r>
            <a:endParaRPr/>
          </a:p>
          <a:p>
            <a:pPr indent="0" lvl="0" marL="0" rtl="0" algn="l">
              <a:spcBef>
                <a:spcPts val="1600"/>
              </a:spcBef>
              <a:spcAft>
                <a:spcPts val="0"/>
              </a:spcAft>
              <a:buNone/>
            </a:pPr>
            <a:r>
              <a:rPr lang="en"/>
              <a:t>School Nurse	| </a:t>
            </a:r>
            <a:r>
              <a:rPr b="1" lang="en"/>
              <a:t>Carrie Petsinger</a:t>
            </a:r>
            <a:r>
              <a:rPr lang="en"/>
              <a:t> | </a:t>
            </a:r>
            <a:r>
              <a:rPr lang="en" u="sng">
                <a:solidFill>
                  <a:schemeClr val="hlink"/>
                </a:solidFill>
                <a:hlinkClick r:id="rId5"/>
              </a:rPr>
              <a:t>cpetsinger@nrheg.k21.mn</a:t>
            </a:r>
            <a:endParaRPr/>
          </a:p>
          <a:p>
            <a:pPr indent="0" lvl="0" marL="0" rtl="0" algn="l">
              <a:spcBef>
                <a:spcPts val="1600"/>
              </a:spcBef>
              <a:spcAft>
                <a:spcPts val="1600"/>
              </a:spcAft>
              <a:buNone/>
            </a:pPr>
            <a:r>
              <a:t/>
            </a:r>
            <a:endParaRPr/>
          </a:p>
        </p:txBody>
      </p:sp>
      <p:pic>
        <p:nvPicPr>
          <p:cNvPr id="75" name="Google Shape;75;p15"/>
          <p:cNvPicPr preferRelativeResize="0"/>
          <p:nvPr/>
        </p:nvPicPr>
        <p:blipFill>
          <a:blip r:embed="rId6">
            <a:alphaModFix/>
          </a:blip>
          <a:stretch>
            <a:fillRect/>
          </a:stretch>
        </p:blipFill>
        <p:spPr>
          <a:xfrm rot="2700002">
            <a:off x="5872974" y="1362833"/>
            <a:ext cx="2805440" cy="53436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265500" y="322550"/>
            <a:ext cx="4170900" cy="4316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latin typeface="Amatic SC"/>
                <a:ea typeface="Amatic SC"/>
                <a:cs typeface="Amatic SC"/>
                <a:sym typeface="Amatic SC"/>
              </a:rPr>
              <a:t>Your social worker and school counselor are available via Google Meet, phone, or by email!</a:t>
            </a:r>
            <a:endParaRPr sz="3600">
              <a:latin typeface="Amatic SC"/>
              <a:ea typeface="Amatic SC"/>
              <a:cs typeface="Amatic SC"/>
              <a:sym typeface="Amatic SC"/>
            </a:endParaRPr>
          </a:p>
          <a:p>
            <a:pPr indent="0" lvl="0" marL="0" rtl="0" algn="ctr">
              <a:lnSpc>
                <a:spcPct val="115000"/>
              </a:lnSpc>
              <a:spcBef>
                <a:spcPts val="1600"/>
              </a:spcBef>
              <a:spcAft>
                <a:spcPts val="0"/>
              </a:spcAft>
              <a:buNone/>
            </a:pPr>
            <a:r>
              <a:t/>
            </a:r>
            <a:endParaRPr b="0" sz="3600">
              <a:latin typeface="Gloria Hallelujah"/>
              <a:ea typeface="Gloria Hallelujah"/>
              <a:cs typeface="Gloria Hallelujah"/>
              <a:sym typeface="Gloria Hallelujah"/>
            </a:endParaRPr>
          </a:p>
          <a:p>
            <a:pPr indent="0" lvl="0" marL="0" rtl="0" algn="ctr">
              <a:spcBef>
                <a:spcPts val="1600"/>
              </a:spcBef>
              <a:spcAft>
                <a:spcPts val="0"/>
              </a:spcAft>
              <a:buNone/>
            </a:pPr>
            <a:r>
              <a:t/>
            </a:r>
            <a:endParaRPr sz="3000"/>
          </a:p>
        </p:txBody>
      </p:sp>
      <p:sp>
        <p:nvSpPr>
          <p:cNvPr id="81" name="Google Shape;81;p16"/>
          <p:cNvSpPr txBox="1"/>
          <p:nvPr>
            <p:ph idx="2" type="body"/>
          </p:nvPr>
        </p:nvSpPr>
        <p:spPr>
          <a:xfrm>
            <a:off x="4939500" y="4956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3000">
                <a:latin typeface="Special Elite"/>
                <a:ea typeface="Special Elite"/>
                <a:cs typeface="Special Elite"/>
                <a:sym typeface="Special Elite"/>
              </a:rPr>
              <a:t>Email them to set up an appointment! :)</a:t>
            </a:r>
            <a:endParaRPr sz="3000">
              <a:latin typeface="Special Elite"/>
              <a:ea typeface="Special Elite"/>
              <a:cs typeface="Special Elite"/>
              <a:sym typeface="Special Elite"/>
            </a:endParaRPr>
          </a:p>
        </p:txBody>
      </p:sp>
      <p:pic>
        <p:nvPicPr>
          <p:cNvPr id="82" name="Google Shape;82;p16"/>
          <p:cNvPicPr preferRelativeResize="0"/>
          <p:nvPr/>
        </p:nvPicPr>
        <p:blipFill>
          <a:blip r:embed="rId3">
            <a:alphaModFix/>
          </a:blip>
          <a:stretch>
            <a:fillRect/>
          </a:stretch>
        </p:blipFill>
        <p:spPr>
          <a:xfrm>
            <a:off x="1504450" y="2946250"/>
            <a:ext cx="1692998" cy="1692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509550" y="148125"/>
            <a:ext cx="8124900" cy="99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rgbClr val="FFFFFF"/>
              </a:solidFill>
              <a:latin typeface="Oswald"/>
              <a:ea typeface="Oswald"/>
              <a:cs typeface="Oswald"/>
              <a:sym typeface="Oswald"/>
            </a:endParaRPr>
          </a:p>
          <a:p>
            <a:pPr indent="0" lvl="0" marL="0" rtl="0" algn="ctr">
              <a:spcBef>
                <a:spcPts val="0"/>
              </a:spcBef>
              <a:spcAft>
                <a:spcPts val="0"/>
              </a:spcAft>
              <a:buNone/>
            </a:pPr>
            <a:r>
              <a:rPr lang="en" sz="3600" u="sng">
                <a:solidFill>
                  <a:srgbClr val="FFFFFF"/>
                </a:solidFill>
                <a:latin typeface="Architects Daughter"/>
                <a:ea typeface="Architects Daughter"/>
                <a:cs typeface="Architects Daughter"/>
                <a:sym typeface="Architects Daughter"/>
              </a:rPr>
              <a:t>If you need immediate assistance:</a:t>
            </a:r>
            <a:endParaRPr sz="3600" u="sng">
              <a:solidFill>
                <a:srgbClr val="FFFFFF"/>
              </a:solidFill>
              <a:latin typeface="Architects Daughter"/>
              <a:ea typeface="Architects Daughter"/>
              <a:cs typeface="Architects Daughter"/>
              <a:sym typeface="Architects Daughter"/>
            </a:endParaRPr>
          </a:p>
          <a:p>
            <a:pPr indent="0" lvl="0" marL="0" rtl="0" algn="ctr">
              <a:spcBef>
                <a:spcPts val="0"/>
              </a:spcBef>
              <a:spcAft>
                <a:spcPts val="0"/>
              </a:spcAft>
              <a:buNone/>
            </a:pPr>
            <a:r>
              <a:t/>
            </a:r>
            <a:endParaRPr/>
          </a:p>
        </p:txBody>
      </p:sp>
      <p:sp>
        <p:nvSpPr>
          <p:cNvPr id="88" name="Google Shape;88;p17"/>
          <p:cNvSpPr txBox="1"/>
          <p:nvPr/>
        </p:nvSpPr>
        <p:spPr>
          <a:xfrm>
            <a:off x="587450" y="1006274"/>
            <a:ext cx="8222100" cy="37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Assistant"/>
                <a:ea typeface="Assistant"/>
                <a:cs typeface="Assistant"/>
                <a:sym typeface="Assistant"/>
              </a:rPr>
              <a:t>EMERGENCY: DIAL 911</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rPr lang="en" sz="1800">
                <a:solidFill>
                  <a:srgbClr val="FFFFFF"/>
                </a:solidFill>
                <a:latin typeface="Assistant"/>
                <a:ea typeface="Assistant"/>
                <a:cs typeface="Assistant"/>
                <a:sym typeface="Assistant"/>
              </a:rPr>
              <a:t>National Suicide Prevention Lifeline: 1-800-273-TALK (8255) free 24-hour help</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rPr lang="en" sz="1800">
                <a:solidFill>
                  <a:srgbClr val="FFFFFF"/>
                </a:solidFill>
                <a:latin typeface="Assistant"/>
                <a:ea typeface="Assistant"/>
                <a:cs typeface="Assistant"/>
                <a:sym typeface="Assistant"/>
              </a:rPr>
              <a:t>National Suicide Crisis: 1-800-784-2433 (24 hour line)</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rPr lang="en" sz="1800">
                <a:solidFill>
                  <a:srgbClr val="FFFFFF"/>
                </a:solidFill>
                <a:latin typeface="Assistant"/>
                <a:ea typeface="Assistant"/>
                <a:cs typeface="Assistant"/>
                <a:sym typeface="Assistant"/>
              </a:rPr>
              <a:t>South Central Mobile Crisis Line: 1-877-399-3040 (24 hour line)</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rPr lang="en" sz="1800">
                <a:solidFill>
                  <a:srgbClr val="FFFFFF"/>
                </a:solidFill>
                <a:latin typeface="Assistant"/>
                <a:ea typeface="Assistant"/>
                <a:cs typeface="Assistant"/>
                <a:sym typeface="Assistant"/>
              </a:rPr>
              <a:t>24 Hour Adult Mental Health Crisis Line: 1-800-233-9929</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rPr lang="en" sz="1800">
                <a:solidFill>
                  <a:srgbClr val="FFFFFF"/>
                </a:solidFill>
                <a:latin typeface="Assistant"/>
                <a:ea typeface="Assistant"/>
                <a:cs typeface="Assistant"/>
                <a:sym typeface="Assistant"/>
              </a:rPr>
              <a:t>United Way First Call for Help: 1-800-543-7709</a:t>
            </a:r>
            <a:endParaRPr sz="1800">
              <a:solidFill>
                <a:srgbClr val="FFFFFF"/>
              </a:solidFill>
              <a:latin typeface="Assistant"/>
              <a:ea typeface="Assistant"/>
              <a:cs typeface="Assistant"/>
              <a:sym typeface="Assistant"/>
            </a:endParaRPr>
          </a:p>
          <a:p>
            <a:pPr indent="0" lvl="0" marL="0" rtl="0" algn="l">
              <a:spcBef>
                <a:spcPts val="0"/>
              </a:spcBef>
              <a:spcAft>
                <a:spcPts val="0"/>
              </a:spcAft>
              <a:buNone/>
            </a:pPr>
            <a:r>
              <a:t/>
            </a:r>
            <a:endParaRPr sz="1800">
              <a:solidFill>
                <a:srgbClr val="FFFFFF"/>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0000"/>
                </a:solidFill>
                <a:latin typeface="Gloria Hallelujah"/>
                <a:ea typeface="Gloria Hallelujah"/>
                <a:cs typeface="Gloria Hallelujah"/>
                <a:sym typeface="Gloria Hallelujah"/>
              </a:rPr>
              <a:t>Resources for Parents and Guardians</a:t>
            </a:r>
            <a:endParaRPr sz="3000">
              <a:solidFill>
                <a:srgbClr val="000000"/>
              </a:solidFill>
              <a:latin typeface="Gloria Hallelujah"/>
              <a:ea typeface="Gloria Hallelujah"/>
              <a:cs typeface="Gloria Hallelujah"/>
              <a:sym typeface="Gloria Hallelujah"/>
            </a:endParaRPr>
          </a:p>
          <a:p>
            <a:pPr indent="0" lvl="0" marL="0" rtl="0" algn="l">
              <a:spcBef>
                <a:spcPts val="0"/>
              </a:spcBef>
              <a:spcAft>
                <a:spcPts val="0"/>
              </a:spcAft>
              <a:buNone/>
            </a:pPr>
            <a:r>
              <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rgbClr val="000000"/>
                </a:solidFill>
                <a:latin typeface="Architects Daughter"/>
                <a:ea typeface="Architects Daughter"/>
                <a:cs typeface="Architects Daughter"/>
                <a:sym typeface="Architects Daughter"/>
              </a:rPr>
              <a:t>Talking to Children about Covid-19</a:t>
            </a:r>
            <a:endParaRPr b="1"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lang="en" sz="1400" u="sng">
                <a:solidFill>
                  <a:schemeClr val="dk1"/>
                </a:solidFill>
                <a:latin typeface="Roboto"/>
                <a:ea typeface="Roboto"/>
                <a:cs typeface="Roboto"/>
                <a:sym typeface="Roboto"/>
                <a:hlinkClick r:id="rId3"/>
              </a:rPr>
              <a:t>https://www.cdc.gov/coronavirus/2019-ncov/community/schools-childcare/talking-with-children.html</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b="1" lang="en" sz="1400">
                <a:solidFill>
                  <a:srgbClr val="000000"/>
                </a:solidFill>
                <a:latin typeface="Architects Daughter"/>
                <a:ea typeface="Architects Daughter"/>
                <a:cs typeface="Architects Daughter"/>
                <a:sym typeface="Architects Daughter"/>
              </a:rPr>
              <a:t>Mental Health and Coping during Covid-19</a:t>
            </a:r>
            <a:endParaRPr b="1"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lang="en" sz="1400" u="sng">
                <a:solidFill>
                  <a:schemeClr val="dk1"/>
                </a:solidFill>
                <a:latin typeface="Roboto"/>
                <a:ea typeface="Roboto"/>
                <a:cs typeface="Roboto"/>
                <a:sym typeface="Roboto"/>
                <a:hlinkClick r:id="rId4"/>
              </a:rPr>
              <a:t>https://www.cdc.gov/coronavirus/2019-ncov/prepare/managing-stress-anxiety.html</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rPr b="1" lang="en" sz="1400">
                <a:solidFill>
                  <a:srgbClr val="000000"/>
                </a:solidFill>
                <a:latin typeface="Architects Daughter"/>
                <a:ea typeface="Architects Daughter"/>
                <a:cs typeface="Architects Daughter"/>
                <a:sym typeface="Architects Daughter"/>
              </a:rPr>
              <a:t>Covid-19 Bilingual resources (Covid-19 recursos bilingües)</a:t>
            </a:r>
            <a:endParaRPr b="1"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lang="en" sz="1400" u="sng">
                <a:solidFill>
                  <a:schemeClr val="dk1"/>
                </a:solidFill>
                <a:latin typeface="Arial"/>
                <a:ea typeface="Arial"/>
                <a:cs typeface="Arial"/>
                <a:sym typeface="Arial"/>
                <a:hlinkClick r:id="rId5"/>
              </a:rPr>
              <a:t>https://www.colorincolorado.org/coronavirus</a:t>
            </a:r>
            <a:endParaRPr sz="1400">
              <a:solidFill>
                <a:schemeClr val="dk1"/>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t/>
            </a:r>
            <a:endParaRPr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b="1" lang="en" sz="1400">
                <a:solidFill>
                  <a:srgbClr val="000000"/>
                </a:solidFill>
                <a:latin typeface="Architects Daughter"/>
                <a:ea typeface="Architects Daughter"/>
                <a:cs typeface="Architects Daughter"/>
                <a:sym typeface="Architects Daughter"/>
              </a:rPr>
              <a:t>Staying Active Indoors</a:t>
            </a:r>
            <a:endParaRPr b="1"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lang="en" sz="1400" u="sng">
                <a:solidFill>
                  <a:schemeClr val="dk1"/>
                </a:solidFill>
                <a:latin typeface="Arial"/>
                <a:ea typeface="Arial"/>
                <a:cs typeface="Arial"/>
                <a:sym typeface="Arial"/>
                <a:hlinkClick r:id="rId6"/>
              </a:rPr>
              <a:t>https://whatmomslove.com/kids/active-indoor-games-activities-for-kids-to-burn-energy/</a:t>
            </a:r>
            <a:endParaRPr sz="1400">
              <a:solidFill>
                <a:schemeClr val="dk1"/>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t/>
            </a:r>
            <a:endParaRPr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b="1" lang="en" sz="1400">
                <a:solidFill>
                  <a:srgbClr val="000000"/>
                </a:solidFill>
                <a:latin typeface="Architects Daughter"/>
                <a:ea typeface="Architects Daughter"/>
                <a:cs typeface="Architects Daughter"/>
                <a:sym typeface="Architects Daughter"/>
              </a:rPr>
              <a:t>Calming Activities for children of all ages</a:t>
            </a:r>
            <a:endParaRPr b="1" sz="1400">
              <a:solidFill>
                <a:srgbClr val="000000"/>
              </a:solidFill>
              <a:latin typeface="Architects Daughter"/>
              <a:ea typeface="Architects Daughter"/>
              <a:cs typeface="Architects Daughter"/>
              <a:sym typeface="Architects Daughter"/>
            </a:endParaRPr>
          </a:p>
          <a:p>
            <a:pPr indent="0" lvl="0" marL="0" rtl="0" algn="l">
              <a:lnSpc>
                <a:spcPct val="100000"/>
              </a:lnSpc>
              <a:spcBef>
                <a:spcPts val="0"/>
              </a:spcBef>
              <a:spcAft>
                <a:spcPts val="0"/>
              </a:spcAft>
              <a:buNone/>
            </a:pPr>
            <a:r>
              <a:rPr lang="en" sz="1400" u="sng">
                <a:solidFill>
                  <a:schemeClr val="dk1"/>
                </a:solidFill>
                <a:latin typeface="Roboto"/>
                <a:ea typeface="Roboto"/>
                <a:cs typeface="Roboto"/>
                <a:sym typeface="Roboto"/>
                <a:hlinkClick r:id="rId7"/>
              </a:rPr>
              <a:t>https://gozen.com/50-calm-down-ideas-to-try-with-kids-of-all-ages/</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000000"/>
              </a:solidFill>
              <a:latin typeface="Architects Daughter"/>
              <a:ea typeface="Architects Daughter"/>
              <a:cs typeface="Architects Daughter"/>
              <a:sym typeface="Architects Daughter"/>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490250" y="526350"/>
            <a:ext cx="2360100" cy="427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Gloria Hallelujah"/>
                <a:ea typeface="Gloria Hallelujah"/>
                <a:cs typeface="Gloria Hallelujah"/>
                <a:sym typeface="Gloria Hallelujah"/>
              </a:rPr>
              <a:t>We could all use a little self-care now and then!</a:t>
            </a:r>
            <a:endParaRPr sz="2400">
              <a:latin typeface="Gloria Hallelujah"/>
              <a:ea typeface="Gloria Hallelujah"/>
              <a:cs typeface="Gloria Hallelujah"/>
              <a:sym typeface="Gloria Hallelujah"/>
            </a:endParaRPr>
          </a:p>
          <a:p>
            <a:pPr indent="0" lvl="0" marL="0" rtl="0" algn="l">
              <a:spcBef>
                <a:spcPts val="0"/>
              </a:spcBef>
              <a:spcAft>
                <a:spcPts val="0"/>
              </a:spcAft>
              <a:buNone/>
            </a:pPr>
            <a:r>
              <a:t/>
            </a:r>
            <a:endParaRPr/>
          </a:p>
        </p:txBody>
      </p:sp>
      <p:pic>
        <p:nvPicPr>
          <p:cNvPr id="100" name="Google Shape;100;p19"/>
          <p:cNvPicPr preferRelativeResize="0"/>
          <p:nvPr/>
        </p:nvPicPr>
        <p:blipFill>
          <a:blip r:embed="rId3">
            <a:alphaModFix/>
          </a:blip>
          <a:stretch>
            <a:fillRect/>
          </a:stretch>
        </p:blipFill>
        <p:spPr>
          <a:xfrm>
            <a:off x="3399175" y="152400"/>
            <a:ext cx="4838701"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22400" y="302075"/>
            <a:ext cx="77418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ial Elite"/>
                <a:ea typeface="Special Elite"/>
                <a:cs typeface="Special Elite"/>
                <a:sym typeface="Special Elite"/>
              </a:rPr>
              <a:t>What is social distancing?</a:t>
            </a:r>
            <a:endParaRPr>
              <a:latin typeface="Special Elite"/>
              <a:ea typeface="Special Elite"/>
              <a:cs typeface="Special Elite"/>
              <a:sym typeface="Special Elite"/>
            </a:endParaRPr>
          </a:p>
        </p:txBody>
      </p:sp>
      <p:pic>
        <p:nvPicPr>
          <p:cNvPr id="106" name="Google Shape;106;p20"/>
          <p:cNvPicPr preferRelativeResize="0"/>
          <p:nvPr/>
        </p:nvPicPr>
        <p:blipFill rotWithShape="1">
          <a:blip r:embed="rId3">
            <a:alphaModFix/>
          </a:blip>
          <a:srcRect b="14898" l="3437" r="0" t="13611"/>
          <a:stretch/>
        </p:blipFill>
        <p:spPr>
          <a:xfrm>
            <a:off x="590600" y="928175"/>
            <a:ext cx="3618700" cy="3828750"/>
          </a:xfrm>
          <a:prstGeom prst="rect">
            <a:avLst/>
          </a:prstGeom>
          <a:noFill/>
          <a:ln>
            <a:noFill/>
          </a:ln>
        </p:spPr>
      </p:pic>
      <p:sp>
        <p:nvSpPr>
          <p:cNvPr id="107" name="Google Shape;107;p20"/>
          <p:cNvSpPr txBox="1"/>
          <p:nvPr/>
        </p:nvSpPr>
        <p:spPr>
          <a:xfrm>
            <a:off x="4335725" y="1169175"/>
            <a:ext cx="4402500" cy="20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Gloria Hallelujah"/>
                <a:ea typeface="Gloria Hallelujah"/>
                <a:cs typeface="Gloria Hallelujah"/>
                <a:sym typeface="Gloria Hallelujah"/>
              </a:rPr>
              <a:t>This can help you decide what activities are safe to do while we need to practice social distancing.</a:t>
            </a:r>
            <a:endParaRPr sz="1800">
              <a:latin typeface="Gloria Hallelujah"/>
              <a:ea typeface="Gloria Hallelujah"/>
              <a:cs typeface="Gloria Hallelujah"/>
              <a:sym typeface="Gloria Hallelujah"/>
            </a:endParaRPr>
          </a:p>
          <a:p>
            <a:pPr indent="0" lvl="0" marL="0" rtl="0" algn="ctr">
              <a:spcBef>
                <a:spcPts val="0"/>
              </a:spcBef>
              <a:spcAft>
                <a:spcPts val="0"/>
              </a:spcAft>
              <a:buNone/>
            </a:pPr>
            <a:r>
              <a:t/>
            </a:r>
            <a:endParaRPr sz="1800">
              <a:latin typeface="Gloria Hallelujah"/>
              <a:ea typeface="Gloria Hallelujah"/>
              <a:cs typeface="Gloria Hallelujah"/>
              <a:sym typeface="Gloria Hallelujah"/>
            </a:endParaRPr>
          </a:p>
          <a:p>
            <a:pPr indent="0" lvl="0" marL="0" rtl="0" algn="ctr">
              <a:spcBef>
                <a:spcPts val="0"/>
              </a:spcBef>
              <a:spcAft>
                <a:spcPts val="0"/>
              </a:spcAft>
              <a:buNone/>
            </a:pPr>
            <a:r>
              <a:rPr lang="en" sz="1800">
                <a:latin typeface="Gloria Hallelujah"/>
                <a:ea typeface="Gloria Hallelujah"/>
                <a:cs typeface="Gloria Hallelujah"/>
                <a:sym typeface="Gloria Hallelujah"/>
              </a:rPr>
              <a:t>This means be </a:t>
            </a:r>
            <a:r>
              <a:rPr b="1" i="1" lang="en" sz="1800" u="sng">
                <a:latin typeface="Gloria Hallelujah"/>
                <a:ea typeface="Gloria Hallelujah"/>
                <a:cs typeface="Gloria Hallelujah"/>
                <a:sym typeface="Gloria Hallelujah"/>
              </a:rPr>
              <a:t>PHYSICALLY</a:t>
            </a:r>
            <a:r>
              <a:rPr lang="en" sz="1800">
                <a:latin typeface="Gloria Hallelujah"/>
                <a:ea typeface="Gloria Hallelujah"/>
                <a:cs typeface="Gloria Hallelujah"/>
                <a:sym typeface="Gloria Hallelujah"/>
              </a:rPr>
              <a:t> distant from others, but you can still be social in other ways.</a:t>
            </a:r>
            <a:endParaRPr sz="1800">
              <a:latin typeface="Gloria Hallelujah"/>
              <a:ea typeface="Gloria Hallelujah"/>
              <a:cs typeface="Gloria Hallelujah"/>
              <a:sym typeface="Gloria Hallelujah"/>
            </a:endParaRPr>
          </a:p>
        </p:txBody>
      </p:sp>
      <p:sp>
        <p:nvSpPr>
          <p:cNvPr id="108" name="Google Shape;108;p20"/>
          <p:cNvSpPr txBox="1"/>
          <p:nvPr/>
        </p:nvSpPr>
        <p:spPr>
          <a:xfrm>
            <a:off x="4502075" y="3328800"/>
            <a:ext cx="4069800" cy="1299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Social distancing is the practice of reducing close contact between people to slow the spread of infections or diseases.  Social distancing measures include limiting large groups of people coming together, closing buildings and cancelling events.</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152400" y="54250"/>
            <a:ext cx="5069925" cy="5002325"/>
          </a:xfrm>
          <a:prstGeom prst="rect">
            <a:avLst/>
          </a:prstGeom>
          <a:noFill/>
          <a:ln>
            <a:noFill/>
          </a:ln>
        </p:spPr>
      </p:pic>
      <p:sp>
        <p:nvSpPr>
          <p:cNvPr id="114" name="Google Shape;114;p21"/>
          <p:cNvSpPr txBox="1"/>
          <p:nvPr/>
        </p:nvSpPr>
        <p:spPr>
          <a:xfrm>
            <a:off x="5831675" y="366700"/>
            <a:ext cx="3000000" cy="42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Architects Daughter"/>
                <a:ea typeface="Architects Daughter"/>
                <a:cs typeface="Architects Daughter"/>
                <a:sym typeface="Architects Daughter"/>
              </a:rPr>
              <a:t>Let’s make sure we are staying accountable for what we CAN vs. what we CANNOT control...</a:t>
            </a:r>
            <a:endParaRPr sz="3000">
              <a:solidFill>
                <a:schemeClr val="lt1"/>
              </a:solidFill>
              <a:latin typeface="Architects Daughter"/>
              <a:ea typeface="Architects Daughter"/>
              <a:cs typeface="Architects Daughter"/>
              <a:sym typeface="Architects Daugh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